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57" r:id="rId4"/>
    <p:sldId id="270" r:id="rId5"/>
    <p:sldId id="258" r:id="rId6"/>
    <p:sldId id="259" r:id="rId7"/>
    <p:sldId id="260" r:id="rId8"/>
    <p:sldId id="269" r:id="rId9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PL-YM\Dropbox\15Fall\&#22899;&#23416;&#26371;&#35352;&#32773;&#26371;&#65288;20150911&#65289;\&#35079;&#26412;%20&#35352;&#32773;&#26371;_&#21312;&#20998;&#30007;&#22899;&#29983;&#38991;&#33394;%20&#25289;&#36817;&#36317;&#38626;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PL-YM\Dropbox\15Fall\&#22899;&#23416;&#26371;&#35352;&#32773;&#26371;&#65288;20150911&#65289;\&#35079;&#26412;%20&#35352;&#32773;&#26371;_&#21312;&#20998;&#30007;&#22899;&#29983;&#38991;&#33394;%20&#25289;&#36817;&#36317;&#38626;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ng-YMU\Dropbox\15Fall\&#22899;&#23416;&#26371;&#35352;&#32773;&#26371;&#65288;20150911&#65289;\&#35079;&#26412;%20&#35352;&#32773;&#26371;_&#36264;&#21218;&#22294;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YPL-YM\Dropbox\15Fall\&#22899;&#23416;&#26371;&#35352;&#32773;&#26371;&#65288;20150911&#65289;\&#35079;&#26412;%20&#35352;&#32773;&#26371;_&#21312;&#20998;&#30007;&#22899;&#29983;&#38991;&#33394;%20&#25289;&#36817;&#36317;&#38626;.xls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PL-YM\Dropbox\15Fall\&#22899;&#23416;&#26371;&#35352;&#32773;&#26371;&#65288;20150911&#65289;\&#35079;&#26412;%20&#35352;&#32773;&#26371;_&#21312;&#20998;&#30007;&#22899;&#29983;&#38991;&#33394;%20&#25289;&#36817;&#36317;&#38626;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PL-YM\Dropbox\15Fall\&#22899;&#23416;&#26371;&#35352;&#32773;&#26371;&#65288;20150911&#65289;\&#35079;&#26412;%20&#35352;&#32773;&#26371;_&#21312;&#20998;&#30007;&#22899;&#29983;&#38991;&#33394;%20&#25289;&#36817;&#36317;&#38626;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YPL-YM\Dropbox\15Fall\&#22899;&#23416;&#26371;&#35352;&#32773;&#26371;&#65288;20150911&#65289;\&#35079;&#26412;%20&#35352;&#32773;&#26371;_&#21312;&#20998;&#30007;&#22899;&#29983;&#38991;&#33394;%20&#25289;&#36817;&#36317;&#38626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prstClr val="black"/>
                </a:solidFill>
                <a:latin typeface="+mn-lt"/>
                <a:ea typeface="微軟正黑體" panose="020B0604030504040204" pitchFamily="34" charset="-120"/>
                <a:cs typeface="+mn-cs"/>
              </a:defRPr>
            </a:pPr>
            <a:r>
              <a:rPr lang="en-US" altLang="zh-TW" sz="1800" b="1" i="0" baseline="0" dirty="0" smtClean="0">
                <a:effectLst/>
              </a:rPr>
              <a:t>103</a:t>
            </a:r>
            <a:r>
              <a:rPr lang="zh-TW" altLang="en-US" sz="1800" b="1" i="0" baseline="0" dirty="0" smtClean="0">
                <a:effectLst/>
              </a:rPr>
              <a:t>年</a:t>
            </a:r>
            <a:r>
              <a:rPr lang="zh-TW" altLang="zh-TW" sz="1800" b="1" i="0" baseline="0" dirty="0" smtClean="0">
                <a:effectLst/>
              </a:rPr>
              <a:t>大專院校學生性別比</a:t>
            </a:r>
            <a:endParaRPr lang="zh-TW" altLang="zh-TW" sz="2000" dirty="0" smtClean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5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5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社會服務vs工程!$A$1:$E$2</c:f>
              <c:multiLvlStrCache>
                <c:ptCount val="5"/>
                <c:lvl>
                  <c:pt idx="0">
                    <c:v>男</c:v>
                  </c:pt>
                  <c:pt idx="1">
                    <c:v>女</c:v>
                  </c:pt>
                  <c:pt idx="3">
                    <c:v>男</c:v>
                  </c:pt>
                  <c:pt idx="4">
                    <c:v>女</c:v>
                  </c:pt>
                </c:lvl>
                <c:lvl>
                  <c:pt idx="0">
                    <c:v>社會服務</c:v>
                  </c:pt>
                  <c:pt idx="3">
                    <c:v>工程</c:v>
                  </c:pt>
                </c:lvl>
              </c:multiLvlStrCache>
            </c:multiLvlStrRef>
          </c:cat>
          <c:val>
            <c:numRef>
              <c:f>社會服務vs工程!$A$3:$E$3</c:f>
              <c:numCache>
                <c:formatCode>0%</c:formatCode>
                <c:ptCount val="5"/>
                <c:pt idx="0">
                  <c:v>0.15</c:v>
                </c:pt>
                <c:pt idx="1">
                  <c:v>0.85</c:v>
                </c:pt>
                <c:pt idx="3">
                  <c:v>0.87</c:v>
                </c:pt>
                <c:pt idx="4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71427392"/>
        <c:axId val="471429744"/>
      </c:barChart>
      <c:catAx>
        <c:axId val="47142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71429744"/>
        <c:crosses val="autoZero"/>
        <c:auto val="1"/>
        <c:lblAlgn val="ctr"/>
        <c:lblOffset val="100"/>
        <c:noMultiLvlLbl val="0"/>
      </c:catAx>
      <c:valAx>
        <c:axId val="471429744"/>
        <c:scaling>
          <c:orientation val="minMax"/>
        </c:scaling>
        <c:delete val="0"/>
        <c:axPos val="l"/>
        <c:majorGridlines>
          <c:spPr>
            <a:ln>
              <a:prstDash val="dashDot"/>
            </a:ln>
          </c:spPr>
        </c:majorGridlines>
        <c:numFmt formatCode="0%" sourceLinked="1"/>
        <c:majorTickMark val="out"/>
        <c:minorTickMark val="none"/>
        <c:tickLblPos val="nextTo"/>
        <c:crossAx val="471427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aseline="0">
          <a:ea typeface="微軟正黑體" panose="020B0604030504040204" pitchFamily="34" charset="-120"/>
        </a:defRPr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工程女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Sheet3!$A$2:$A$18</c:f>
              <c:numCache>
                <c:formatCode>General</c:formatCode>
                <c:ptCount val="17"/>
                <c:pt idx="0">
                  <c:v>87</c:v>
                </c:pt>
                <c:pt idx="1">
                  <c:v>88</c:v>
                </c:pt>
                <c:pt idx="2">
                  <c:v>89</c:v>
                </c:pt>
                <c:pt idx="3">
                  <c:v>90</c:v>
                </c:pt>
                <c:pt idx="4">
                  <c:v>91</c:v>
                </c:pt>
                <c:pt idx="5">
                  <c:v>92</c:v>
                </c:pt>
                <c:pt idx="6">
                  <c:v>93</c:v>
                </c:pt>
                <c:pt idx="7">
                  <c:v>94</c:v>
                </c:pt>
                <c:pt idx="8">
                  <c:v>95</c:v>
                </c:pt>
                <c:pt idx="9">
                  <c:v>96</c:v>
                </c:pt>
                <c:pt idx="10">
                  <c:v>97</c:v>
                </c:pt>
                <c:pt idx="11">
                  <c:v>98</c:v>
                </c:pt>
                <c:pt idx="12">
                  <c:v>99</c:v>
                </c:pt>
                <c:pt idx="13">
                  <c:v>100</c:v>
                </c:pt>
                <c:pt idx="14">
                  <c:v>101</c:v>
                </c:pt>
                <c:pt idx="15">
                  <c:v>102</c:v>
                </c:pt>
                <c:pt idx="16">
                  <c:v>103</c:v>
                </c:pt>
              </c:numCache>
            </c:numRef>
          </c:cat>
          <c:val>
            <c:numRef>
              <c:f>Sheet3!$B$2:$B$18</c:f>
              <c:numCache>
                <c:formatCode>0%</c:formatCode>
                <c:ptCount val="17"/>
                <c:pt idx="0">
                  <c:v>0.17280000000000001</c:v>
                </c:pt>
                <c:pt idx="1">
                  <c:v>0.14810000000000001</c:v>
                </c:pt>
                <c:pt idx="2">
                  <c:v>0.13669999999999999</c:v>
                </c:pt>
                <c:pt idx="3">
                  <c:v>0.129</c:v>
                </c:pt>
                <c:pt idx="4">
                  <c:v>0.1181</c:v>
                </c:pt>
                <c:pt idx="5">
                  <c:v>0.1135</c:v>
                </c:pt>
                <c:pt idx="6">
                  <c:v>0.1118</c:v>
                </c:pt>
                <c:pt idx="7">
                  <c:v>0.1109</c:v>
                </c:pt>
                <c:pt idx="8">
                  <c:v>0.1109</c:v>
                </c:pt>
                <c:pt idx="9">
                  <c:v>0.1125</c:v>
                </c:pt>
                <c:pt idx="10">
                  <c:v>0.1149</c:v>
                </c:pt>
                <c:pt idx="11">
                  <c:v>0.1179</c:v>
                </c:pt>
                <c:pt idx="12">
                  <c:v>0.1203</c:v>
                </c:pt>
                <c:pt idx="13">
                  <c:v>0.12330000000000001</c:v>
                </c:pt>
                <c:pt idx="14">
                  <c:v>0.12570000000000001</c:v>
                </c:pt>
                <c:pt idx="15">
                  <c:v>0.12820000000000001</c:v>
                </c:pt>
                <c:pt idx="16">
                  <c:v>0.1313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社會男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Sheet3!$A$2:$A$18</c:f>
              <c:numCache>
                <c:formatCode>General</c:formatCode>
                <c:ptCount val="17"/>
                <c:pt idx="0">
                  <c:v>87</c:v>
                </c:pt>
                <c:pt idx="1">
                  <c:v>88</c:v>
                </c:pt>
                <c:pt idx="2">
                  <c:v>89</c:v>
                </c:pt>
                <c:pt idx="3">
                  <c:v>90</c:v>
                </c:pt>
                <c:pt idx="4">
                  <c:v>91</c:v>
                </c:pt>
                <c:pt idx="5">
                  <c:v>92</c:v>
                </c:pt>
                <c:pt idx="6">
                  <c:v>93</c:v>
                </c:pt>
                <c:pt idx="7">
                  <c:v>94</c:v>
                </c:pt>
                <c:pt idx="8">
                  <c:v>95</c:v>
                </c:pt>
                <c:pt idx="9">
                  <c:v>96</c:v>
                </c:pt>
                <c:pt idx="10">
                  <c:v>97</c:v>
                </c:pt>
                <c:pt idx="11">
                  <c:v>98</c:v>
                </c:pt>
                <c:pt idx="12">
                  <c:v>99</c:v>
                </c:pt>
                <c:pt idx="13">
                  <c:v>100</c:v>
                </c:pt>
                <c:pt idx="14">
                  <c:v>101</c:v>
                </c:pt>
                <c:pt idx="15">
                  <c:v>102</c:v>
                </c:pt>
                <c:pt idx="16">
                  <c:v>103</c:v>
                </c:pt>
              </c:numCache>
            </c:numRef>
          </c:cat>
          <c:val>
            <c:numRef>
              <c:f>Sheet3!$C$2:$C$18</c:f>
              <c:numCache>
                <c:formatCode>0%</c:formatCode>
                <c:ptCount val="17"/>
                <c:pt idx="0">
                  <c:v>6.8699999999999997E-2</c:v>
                </c:pt>
                <c:pt idx="1">
                  <c:v>6.2100000000000002E-2</c:v>
                </c:pt>
                <c:pt idx="2">
                  <c:v>5.8999999999999997E-2</c:v>
                </c:pt>
                <c:pt idx="3">
                  <c:v>5.7500000000000002E-2</c:v>
                </c:pt>
                <c:pt idx="4">
                  <c:v>5.9799999999999999E-2</c:v>
                </c:pt>
                <c:pt idx="5">
                  <c:v>5.9299999999999999E-2</c:v>
                </c:pt>
                <c:pt idx="6">
                  <c:v>6.1400000000000003E-2</c:v>
                </c:pt>
                <c:pt idx="7">
                  <c:v>6.7900000000000002E-2</c:v>
                </c:pt>
                <c:pt idx="8">
                  <c:v>7.5300000000000006E-2</c:v>
                </c:pt>
                <c:pt idx="9">
                  <c:v>8.6300000000000002E-2</c:v>
                </c:pt>
                <c:pt idx="10">
                  <c:v>9.64E-2</c:v>
                </c:pt>
                <c:pt idx="11">
                  <c:v>0.1095</c:v>
                </c:pt>
                <c:pt idx="12">
                  <c:v>0.12039999999999999</c:v>
                </c:pt>
                <c:pt idx="13">
                  <c:v>0.1278</c:v>
                </c:pt>
                <c:pt idx="14">
                  <c:v>0.1346</c:v>
                </c:pt>
                <c:pt idx="15">
                  <c:v>0.14299999999999999</c:v>
                </c:pt>
                <c:pt idx="16">
                  <c:v>0.1497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6171880"/>
        <c:axId val="586184816"/>
      </c:lineChart>
      <c:catAx>
        <c:axId val="586171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86184816"/>
        <c:crosses val="autoZero"/>
        <c:auto val="1"/>
        <c:lblAlgn val="ctr"/>
        <c:lblOffset val="100"/>
        <c:noMultiLvlLbl val="0"/>
      </c:catAx>
      <c:valAx>
        <c:axId val="58618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86171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63771919814371"/>
          <c:y val="0.10362720616049591"/>
          <c:w val="0.23671155236030281"/>
          <c:h val="0.10332155304874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altLang="zh-TW" sz="1800" b="1" i="0" u="none" strike="noStrike" baseline="0" dirty="0" smtClean="0">
                <a:effectLst/>
              </a:rPr>
              <a:t>103</a:t>
            </a:r>
            <a:r>
              <a:rPr lang="zh-TW" altLang="en-US" sz="1800" b="1" i="0" u="none" strike="noStrike" baseline="0" dirty="0" smtClean="0">
                <a:effectLst/>
              </a:rPr>
              <a:t>年</a:t>
            </a:r>
            <a:r>
              <a:rPr lang="zh-TW" altLang="zh-TW" sz="1800" b="1" i="0" u="none" strike="noStrike" baseline="0" dirty="0" smtClean="0">
                <a:effectLst/>
              </a:rPr>
              <a:t>大專院校學生性別比</a:t>
            </a:r>
            <a:endParaRPr lang="zh-TW" sz="1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5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5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人文vs自然科學!$A$1:$E$2</c:f>
              <c:multiLvlStrCache>
                <c:ptCount val="5"/>
                <c:lvl>
                  <c:pt idx="0">
                    <c:v>男</c:v>
                  </c:pt>
                  <c:pt idx="1">
                    <c:v>女</c:v>
                  </c:pt>
                  <c:pt idx="3">
                    <c:v>男</c:v>
                  </c:pt>
                  <c:pt idx="4">
                    <c:v>女</c:v>
                  </c:pt>
                </c:lvl>
                <c:lvl>
                  <c:pt idx="0">
                    <c:v>人文</c:v>
                  </c:pt>
                  <c:pt idx="3">
                    <c:v>自然科學</c:v>
                  </c:pt>
                </c:lvl>
              </c:multiLvlStrCache>
            </c:multiLvlStrRef>
          </c:cat>
          <c:val>
            <c:numRef>
              <c:f>人文vs自然科學!$A$3:$E$3</c:f>
              <c:numCache>
                <c:formatCode>0%</c:formatCode>
                <c:ptCount val="5"/>
                <c:pt idx="0">
                  <c:v>0.28999999999999998</c:v>
                </c:pt>
                <c:pt idx="1">
                  <c:v>0.71</c:v>
                </c:pt>
                <c:pt idx="3">
                  <c:v>0.74</c:v>
                </c:pt>
                <c:pt idx="4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74753704"/>
        <c:axId val="574762720"/>
      </c:barChart>
      <c:catAx>
        <c:axId val="574753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74762720"/>
        <c:crosses val="autoZero"/>
        <c:auto val="1"/>
        <c:lblAlgn val="ctr"/>
        <c:lblOffset val="100"/>
        <c:noMultiLvlLbl val="0"/>
      </c:catAx>
      <c:valAx>
        <c:axId val="574762720"/>
        <c:scaling>
          <c:orientation val="minMax"/>
          <c:max val="1"/>
        </c:scaling>
        <c:delete val="0"/>
        <c:axPos val="l"/>
        <c:majorGridlines>
          <c:spPr>
            <a:ln>
              <a:prstDash val="dashDot"/>
            </a:ln>
          </c:spPr>
        </c:majorGridlines>
        <c:numFmt formatCode="0%" sourceLinked="1"/>
        <c:majorTickMark val="out"/>
        <c:minorTickMark val="none"/>
        <c:tickLblPos val="nextTo"/>
        <c:crossAx val="574753704"/>
        <c:crosses val="autoZero"/>
        <c:crossBetween val="between"/>
        <c:majorUnit val="0.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>
          <a:ea typeface="微軟正黑體" panose="020B0604030504040204" pitchFamily="34" charset="-120"/>
        </a:defRPr>
      </a:pPr>
      <a:endParaRPr lang="zh-TW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自然女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Sheet4!$A$2:$A$18</c:f>
              <c:numCache>
                <c:formatCode>General</c:formatCode>
                <c:ptCount val="17"/>
                <c:pt idx="0">
                  <c:v>87</c:v>
                </c:pt>
                <c:pt idx="1">
                  <c:v>88</c:v>
                </c:pt>
                <c:pt idx="2">
                  <c:v>89</c:v>
                </c:pt>
                <c:pt idx="3">
                  <c:v>90</c:v>
                </c:pt>
                <c:pt idx="4">
                  <c:v>91</c:v>
                </c:pt>
                <c:pt idx="5">
                  <c:v>92</c:v>
                </c:pt>
                <c:pt idx="6">
                  <c:v>93</c:v>
                </c:pt>
                <c:pt idx="7">
                  <c:v>94</c:v>
                </c:pt>
                <c:pt idx="8">
                  <c:v>95</c:v>
                </c:pt>
                <c:pt idx="9">
                  <c:v>96</c:v>
                </c:pt>
                <c:pt idx="10">
                  <c:v>97</c:v>
                </c:pt>
                <c:pt idx="11">
                  <c:v>98</c:v>
                </c:pt>
                <c:pt idx="12">
                  <c:v>99</c:v>
                </c:pt>
                <c:pt idx="13">
                  <c:v>100</c:v>
                </c:pt>
                <c:pt idx="14">
                  <c:v>101</c:v>
                </c:pt>
                <c:pt idx="15">
                  <c:v>102</c:v>
                </c:pt>
                <c:pt idx="16">
                  <c:v>103</c:v>
                </c:pt>
              </c:numCache>
            </c:numRef>
          </c:cat>
          <c:val>
            <c:numRef>
              <c:f>Sheet4!$B$2:$B$18</c:f>
              <c:numCache>
                <c:formatCode>0%</c:formatCode>
                <c:ptCount val="17"/>
                <c:pt idx="0">
                  <c:v>0.24440000000000001</c:v>
                </c:pt>
                <c:pt idx="1">
                  <c:v>0.2422</c:v>
                </c:pt>
                <c:pt idx="2">
                  <c:v>0.24399999999999999</c:v>
                </c:pt>
                <c:pt idx="3">
                  <c:v>0.2429</c:v>
                </c:pt>
                <c:pt idx="4">
                  <c:v>0.24279999999999999</c:v>
                </c:pt>
                <c:pt idx="5">
                  <c:v>0.24110000000000001</c:v>
                </c:pt>
                <c:pt idx="6">
                  <c:v>0.245</c:v>
                </c:pt>
                <c:pt idx="7">
                  <c:v>0.24690000000000001</c:v>
                </c:pt>
                <c:pt idx="8">
                  <c:v>0.249</c:v>
                </c:pt>
                <c:pt idx="9">
                  <c:v>0.24890000000000001</c:v>
                </c:pt>
                <c:pt idx="10">
                  <c:v>0.24840000000000001</c:v>
                </c:pt>
                <c:pt idx="11">
                  <c:v>0.25280000000000002</c:v>
                </c:pt>
                <c:pt idx="12">
                  <c:v>0.2525</c:v>
                </c:pt>
                <c:pt idx="13">
                  <c:v>0.25459999999999999</c:v>
                </c:pt>
                <c:pt idx="14">
                  <c:v>0.25340000000000001</c:v>
                </c:pt>
                <c:pt idx="15">
                  <c:v>0.25840000000000002</c:v>
                </c:pt>
                <c:pt idx="16">
                  <c:v>0.26319999999999999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人文男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Sheet4!$A$2:$A$18</c:f>
              <c:numCache>
                <c:formatCode>General</c:formatCode>
                <c:ptCount val="17"/>
                <c:pt idx="0">
                  <c:v>87</c:v>
                </c:pt>
                <c:pt idx="1">
                  <c:v>88</c:v>
                </c:pt>
                <c:pt idx="2">
                  <c:v>89</c:v>
                </c:pt>
                <c:pt idx="3">
                  <c:v>90</c:v>
                </c:pt>
                <c:pt idx="4">
                  <c:v>91</c:v>
                </c:pt>
                <c:pt idx="5">
                  <c:v>92</c:v>
                </c:pt>
                <c:pt idx="6">
                  <c:v>93</c:v>
                </c:pt>
                <c:pt idx="7">
                  <c:v>94</c:v>
                </c:pt>
                <c:pt idx="8">
                  <c:v>95</c:v>
                </c:pt>
                <c:pt idx="9">
                  <c:v>96</c:v>
                </c:pt>
                <c:pt idx="10">
                  <c:v>97</c:v>
                </c:pt>
                <c:pt idx="11">
                  <c:v>98</c:v>
                </c:pt>
                <c:pt idx="12">
                  <c:v>99</c:v>
                </c:pt>
                <c:pt idx="13">
                  <c:v>100</c:v>
                </c:pt>
                <c:pt idx="14">
                  <c:v>101</c:v>
                </c:pt>
                <c:pt idx="15">
                  <c:v>102</c:v>
                </c:pt>
                <c:pt idx="16">
                  <c:v>103</c:v>
                </c:pt>
              </c:numCache>
            </c:numRef>
          </c:cat>
          <c:val>
            <c:numRef>
              <c:f>Sheet4!$C$2:$C$18</c:f>
              <c:numCache>
                <c:formatCode>0%</c:formatCode>
                <c:ptCount val="17"/>
                <c:pt idx="0">
                  <c:v>0.24310000000000001</c:v>
                </c:pt>
                <c:pt idx="1">
                  <c:v>0.24279999999999999</c:v>
                </c:pt>
                <c:pt idx="2">
                  <c:v>0.24590000000000001</c:v>
                </c:pt>
                <c:pt idx="3">
                  <c:v>0.25</c:v>
                </c:pt>
                <c:pt idx="4">
                  <c:v>0.25690000000000002</c:v>
                </c:pt>
                <c:pt idx="5">
                  <c:v>0.25600000000000001</c:v>
                </c:pt>
                <c:pt idx="6">
                  <c:v>0.26200000000000001</c:v>
                </c:pt>
                <c:pt idx="7">
                  <c:v>0.2661</c:v>
                </c:pt>
                <c:pt idx="8">
                  <c:v>0.26690000000000003</c:v>
                </c:pt>
                <c:pt idx="9">
                  <c:v>0.26819999999999999</c:v>
                </c:pt>
                <c:pt idx="10">
                  <c:v>0.26790000000000003</c:v>
                </c:pt>
                <c:pt idx="11">
                  <c:v>0.26790000000000003</c:v>
                </c:pt>
                <c:pt idx="12">
                  <c:v>0.27029999999999998</c:v>
                </c:pt>
                <c:pt idx="13">
                  <c:v>0.27700000000000002</c:v>
                </c:pt>
                <c:pt idx="14">
                  <c:v>0.28339999999999999</c:v>
                </c:pt>
                <c:pt idx="15">
                  <c:v>0.2878</c:v>
                </c:pt>
                <c:pt idx="16">
                  <c:v>0.29320000000000002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9793136"/>
        <c:axId val="579804504"/>
      </c:lineChart>
      <c:catAx>
        <c:axId val="57979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79804504"/>
        <c:crosses val="autoZero"/>
        <c:auto val="1"/>
        <c:lblAlgn val="ctr"/>
        <c:lblOffset val="100"/>
        <c:noMultiLvlLbl val="0"/>
      </c:catAx>
      <c:valAx>
        <c:axId val="579804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7979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33333333333335"/>
          <c:y val="0.4921213524779991"/>
          <c:w val="0.34"/>
          <c:h val="7.09038576060345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+mn-lt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女教師比例!$A$1:$D$1</c:f>
              <c:strCache>
                <c:ptCount val="4"/>
                <c:pt idx="0">
                  <c:v>人文</c:v>
                </c:pt>
                <c:pt idx="1">
                  <c:v>社會科學</c:v>
                </c:pt>
                <c:pt idx="2">
                  <c:v>工程與科技</c:v>
                </c:pt>
                <c:pt idx="3">
                  <c:v>自然科學</c:v>
                </c:pt>
              </c:strCache>
            </c:strRef>
          </c:cat>
          <c:val>
            <c:numRef>
              <c:f>女教師比例!$A$2:$D$2</c:f>
              <c:numCache>
                <c:formatCode>0%</c:formatCode>
                <c:ptCount val="4"/>
                <c:pt idx="0">
                  <c:v>0.49</c:v>
                </c:pt>
                <c:pt idx="1">
                  <c:v>0.39</c:v>
                </c:pt>
                <c:pt idx="2">
                  <c:v>0.09</c:v>
                </c:pt>
                <c:pt idx="3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74764288"/>
        <c:axId val="574766640"/>
      </c:barChart>
      <c:catAx>
        <c:axId val="57476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ea typeface="微軟正黑體" panose="020B0604030504040204" pitchFamily="34" charset="-120"/>
              </a:defRPr>
            </a:pPr>
            <a:endParaRPr lang="zh-TW"/>
          </a:p>
        </c:txPr>
        <c:crossAx val="574766640"/>
        <c:crosses val="autoZero"/>
        <c:auto val="1"/>
        <c:lblAlgn val="ctr"/>
        <c:lblOffset val="100"/>
        <c:noMultiLvlLbl val="0"/>
      </c:catAx>
      <c:valAx>
        <c:axId val="574766640"/>
        <c:scaling>
          <c:orientation val="minMax"/>
          <c:max val="1"/>
        </c:scaling>
        <c:delete val="0"/>
        <c:axPos val="l"/>
        <c:majorGridlines>
          <c:spPr>
            <a:ln>
              <a:prstDash val="dashDot"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Arial Unicode MS" panose="020B0604020202020204" pitchFamily="34" charset="-120"/>
                <a:ea typeface="微軟正黑體" panose="020B0604030504040204" pitchFamily="34" charset="-120"/>
              </a:defRPr>
            </a:pPr>
            <a:endParaRPr lang="zh-TW"/>
          </a:p>
        </c:txPr>
        <c:crossAx val="574764288"/>
        <c:crosses val="autoZero"/>
        <c:crossBetween val="between"/>
      </c:valAx>
      <c:spPr>
        <a:ln>
          <a:solidFill>
            <a:schemeClr val="tx1"/>
          </a:solidFill>
          <a:prstDash val="dashDot"/>
        </a:ln>
      </c:spPr>
    </c:plotArea>
    <c:plotVisOnly val="1"/>
    <c:dispBlanksAs val="gap"/>
    <c:showDLblsOverMax val="0"/>
  </c:chart>
  <c:txPr>
    <a:bodyPr/>
    <a:lstStyle/>
    <a:p>
      <a:pPr>
        <a:defRPr sz="1600" baseline="0"/>
      </a:pPr>
      <a:endParaRPr lang="zh-TW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學生比例!$A$4</c:f>
              <c:strCache>
                <c:ptCount val="1"/>
                <c:pt idx="0">
                  <c:v>人文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學生比例!$B$3:$D$3</c:f>
              <c:strCache>
                <c:ptCount val="3"/>
                <c:pt idx="0">
                  <c:v>學士</c:v>
                </c:pt>
                <c:pt idx="1">
                  <c:v>碩士</c:v>
                </c:pt>
                <c:pt idx="2">
                  <c:v>博班</c:v>
                </c:pt>
              </c:strCache>
            </c:strRef>
          </c:cat>
          <c:val>
            <c:numRef>
              <c:f>學生比例!$B$4:$D$4</c:f>
              <c:numCache>
                <c:formatCode>0%</c:formatCode>
                <c:ptCount val="3"/>
                <c:pt idx="0">
                  <c:v>0.32</c:v>
                </c:pt>
                <c:pt idx="1">
                  <c:v>0.36</c:v>
                </c:pt>
                <c:pt idx="2">
                  <c:v>0.5</c:v>
                </c:pt>
              </c:numCache>
            </c:numRef>
          </c:val>
        </c:ser>
        <c:ser>
          <c:idx val="1"/>
          <c:order val="1"/>
          <c:tx>
            <c:strRef>
              <c:f>學生比例!$A$5</c:f>
              <c:strCache>
                <c:ptCount val="1"/>
                <c:pt idx="0">
                  <c:v>社會科學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j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學生比例!$B$3:$D$3</c:f>
              <c:strCache>
                <c:ptCount val="3"/>
                <c:pt idx="0">
                  <c:v>學士</c:v>
                </c:pt>
                <c:pt idx="1">
                  <c:v>碩士</c:v>
                </c:pt>
                <c:pt idx="2">
                  <c:v>博班</c:v>
                </c:pt>
              </c:strCache>
            </c:strRef>
          </c:cat>
          <c:val>
            <c:numRef>
              <c:f>學生比例!$B$5:$D$5</c:f>
              <c:numCache>
                <c:formatCode>0%</c:formatCode>
                <c:ptCount val="3"/>
                <c:pt idx="0">
                  <c:v>0.39</c:v>
                </c:pt>
                <c:pt idx="1">
                  <c:v>0.45</c:v>
                </c:pt>
                <c:pt idx="2">
                  <c:v>0.56999999999999995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overlap val="-27"/>
        <c:axId val="574766248"/>
        <c:axId val="574764680"/>
      </c:barChart>
      <c:catAx>
        <c:axId val="57476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574764680"/>
        <c:crosses val="autoZero"/>
        <c:auto val="1"/>
        <c:lblAlgn val="ctr"/>
        <c:lblOffset val="100"/>
        <c:noMultiLvlLbl val="0"/>
      </c:catAx>
      <c:valAx>
        <c:axId val="5747646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74766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997578201275567"/>
          <c:y val="0.11054691683339697"/>
          <c:w val="0.23258490282663949"/>
          <c:h val="6.65685132553697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學生比例!$J$4</c:f>
              <c:strCache>
                <c:ptCount val="1"/>
                <c:pt idx="0">
                  <c:v>工程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學生比例!$K$3:$M$3</c:f>
              <c:strCache>
                <c:ptCount val="3"/>
                <c:pt idx="0">
                  <c:v>學士</c:v>
                </c:pt>
                <c:pt idx="1">
                  <c:v>碩士</c:v>
                </c:pt>
                <c:pt idx="2">
                  <c:v>博班</c:v>
                </c:pt>
              </c:strCache>
            </c:strRef>
          </c:cat>
          <c:val>
            <c:numRef>
              <c:f>學生比例!$K$4:$M$4</c:f>
              <c:numCache>
                <c:formatCode>0%</c:formatCode>
                <c:ptCount val="3"/>
                <c:pt idx="0">
                  <c:v>0.16</c:v>
                </c:pt>
                <c:pt idx="1">
                  <c:v>0.18</c:v>
                </c:pt>
                <c:pt idx="2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學生比例!$J$5</c:f>
              <c:strCache>
                <c:ptCount val="1"/>
                <c:pt idx="0">
                  <c:v>自然科學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學生比例!$K$3:$M$3</c:f>
              <c:strCache>
                <c:ptCount val="3"/>
                <c:pt idx="0">
                  <c:v>學士</c:v>
                </c:pt>
                <c:pt idx="1">
                  <c:v>碩士</c:v>
                </c:pt>
                <c:pt idx="2">
                  <c:v>博班</c:v>
                </c:pt>
              </c:strCache>
            </c:strRef>
          </c:cat>
          <c:val>
            <c:numRef>
              <c:f>學生比例!$K$5:$M$5</c:f>
              <c:numCache>
                <c:formatCode>0%</c:formatCode>
                <c:ptCount val="3"/>
                <c:pt idx="0">
                  <c:v>0.33</c:v>
                </c:pt>
                <c:pt idx="1">
                  <c:v>0.34</c:v>
                </c:pt>
                <c:pt idx="2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overlap val="-27"/>
        <c:axId val="469689616"/>
        <c:axId val="469690008"/>
      </c:barChart>
      <c:catAx>
        <c:axId val="46968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469690008"/>
        <c:crosses val="autoZero"/>
        <c:auto val="1"/>
        <c:lblAlgn val="ctr"/>
        <c:lblOffset val="100"/>
        <c:noMultiLvlLbl val="0"/>
      </c:catAx>
      <c:valAx>
        <c:axId val="4696900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6968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765681463730075"/>
          <c:y val="0.11028056197886721"/>
          <c:w val="0.24591010498687665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工作表1!$A$4</c:f>
              <c:strCache>
                <c:ptCount val="1"/>
                <c:pt idx="0">
                  <c:v>人文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工作表1!$B$3:$F$3</c:f>
              <c:strCache>
                <c:ptCount val="5"/>
                <c:pt idx="0">
                  <c:v>助教</c:v>
                </c:pt>
                <c:pt idx="1">
                  <c:v>講師</c:v>
                </c:pt>
                <c:pt idx="2">
                  <c:v>助理教授</c:v>
                </c:pt>
                <c:pt idx="3">
                  <c:v>副教授</c:v>
                </c:pt>
                <c:pt idx="4">
                  <c:v>教授</c:v>
                </c:pt>
              </c:strCache>
            </c:strRef>
          </c:cat>
          <c:val>
            <c:numRef>
              <c:f>工作表1!$B$4:$F$4</c:f>
              <c:numCache>
                <c:formatCode>0%</c:formatCode>
                <c:ptCount val="5"/>
                <c:pt idx="0">
                  <c:v>0.82</c:v>
                </c:pt>
                <c:pt idx="1">
                  <c:v>0.54</c:v>
                </c:pt>
                <c:pt idx="2">
                  <c:v>0.52</c:v>
                </c:pt>
                <c:pt idx="3">
                  <c:v>0.5</c:v>
                </c:pt>
                <c:pt idx="4">
                  <c:v>0.39</c:v>
                </c:pt>
              </c:numCache>
            </c:numRef>
          </c:val>
        </c:ser>
        <c:ser>
          <c:idx val="1"/>
          <c:order val="1"/>
          <c:tx>
            <c:strRef>
              <c:f>工作表1!$A$5</c:f>
              <c:strCache>
                <c:ptCount val="1"/>
                <c:pt idx="0">
                  <c:v>社會科學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工作表1!$B$3:$F$3</c:f>
              <c:strCache>
                <c:ptCount val="5"/>
                <c:pt idx="0">
                  <c:v>助教</c:v>
                </c:pt>
                <c:pt idx="1">
                  <c:v>講師</c:v>
                </c:pt>
                <c:pt idx="2">
                  <c:v>助理教授</c:v>
                </c:pt>
                <c:pt idx="3">
                  <c:v>副教授</c:v>
                </c:pt>
                <c:pt idx="4">
                  <c:v>教授</c:v>
                </c:pt>
              </c:strCache>
            </c:strRef>
          </c:cat>
          <c:val>
            <c:numRef>
              <c:f>工作表1!$B$5:$F$5</c:f>
              <c:numCache>
                <c:formatCode>0%</c:formatCode>
                <c:ptCount val="5"/>
                <c:pt idx="0">
                  <c:v>0.94</c:v>
                </c:pt>
                <c:pt idx="1">
                  <c:v>0.56000000000000005</c:v>
                </c:pt>
                <c:pt idx="2">
                  <c:v>0.44</c:v>
                </c:pt>
                <c:pt idx="3">
                  <c:v>0.39</c:v>
                </c:pt>
                <c:pt idx="4">
                  <c:v>0.28000000000000003</c:v>
                </c:pt>
              </c:numCache>
            </c:numRef>
          </c:val>
        </c:ser>
        <c:ser>
          <c:idx val="2"/>
          <c:order val="2"/>
          <c:tx>
            <c:strRef>
              <c:f>工作表1!$A$6</c:f>
              <c:strCache>
                <c:ptCount val="1"/>
                <c:pt idx="0">
                  <c:v>工程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工作表1!$B$3:$F$3</c:f>
              <c:strCache>
                <c:ptCount val="5"/>
                <c:pt idx="0">
                  <c:v>助教</c:v>
                </c:pt>
                <c:pt idx="1">
                  <c:v>講師</c:v>
                </c:pt>
                <c:pt idx="2">
                  <c:v>助理教授</c:v>
                </c:pt>
                <c:pt idx="3">
                  <c:v>副教授</c:v>
                </c:pt>
                <c:pt idx="4">
                  <c:v>教授</c:v>
                </c:pt>
              </c:strCache>
            </c:strRef>
          </c:cat>
          <c:val>
            <c:numRef>
              <c:f>工作表1!$B$6:$F$6</c:f>
              <c:numCache>
                <c:formatCode>0%</c:formatCode>
                <c:ptCount val="5"/>
                <c:pt idx="0">
                  <c:v>0.53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0.09</c:v>
                </c:pt>
                <c:pt idx="4">
                  <c:v>0.05</c:v>
                </c:pt>
              </c:numCache>
            </c:numRef>
          </c:val>
        </c:ser>
        <c:ser>
          <c:idx val="3"/>
          <c:order val="3"/>
          <c:tx>
            <c:strRef>
              <c:f>工作表1!$A$7</c:f>
              <c:strCache>
                <c:ptCount val="1"/>
                <c:pt idx="0">
                  <c:v>自然科學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工作表1!$B$3:$F$3</c:f>
              <c:strCache>
                <c:ptCount val="5"/>
                <c:pt idx="0">
                  <c:v>助教</c:v>
                </c:pt>
                <c:pt idx="1">
                  <c:v>講師</c:v>
                </c:pt>
                <c:pt idx="2">
                  <c:v>助理教授</c:v>
                </c:pt>
                <c:pt idx="3">
                  <c:v>副教授</c:v>
                </c:pt>
                <c:pt idx="4">
                  <c:v>教授</c:v>
                </c:pt>
              </c:strCache>
            </c:strRef>
          </c:cat>
          <c:val>
            <c:numRef>
              <c:f>工作表1!$B$7:$F$7</c:f>
              <c:numCache>
                <c:formatCode>0%</c:formatCode>
                <c:ptCount val="5"/>
                <c:pt idx="0">
                  <c:v>0.65</c:v>
                </c:pt>
                <c:pt idx="1">
                  <c:v>0.37</c:v>
                </c:pt>
                <c:pt idx="2">
                  <c:v>0.24</c:v>
                </c:pt>
                <c:pt idx="3">
                  <c:v>0.22</c:v>
                </c:pt>
                <c:pt idx="4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overlap val="-26"/>
        <c:axId val="469690400"/>
        <c:axId val="469690792"/>
      </c:barChart>
      <c:catAx>
        <c:axId val="46969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469690792"/>
        <c:crosses val="autoZero"/>
        <c:auto val="1"/>
        <c:lblAlgn val="ctr"/>
        <c:lblOffset val="100"/>
        <c:noMultiLvlLbl val="0"/>
      </c:catAx>
      <c:valAx>
        <c:axId val="469690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69690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67840795262909"/>
          <c:y val="0.19112420133761157"/>
          <c:w val="0.33943026933241194"/>
          <c:h val="3.85276669183475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0.27955</cdr:x>
      <cdr:y>0.1132</cdr:y>
    </cdr:from>
    <cdr:to>
      <cdr:x>0.77434</cdr:x>
      <cdr:y>0.21975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2204702" y="492572"/>
          <a:ext cx="3902299" cy="463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373AE-A24A-4011-A9CC-776BFF1119A9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FEB14-68D4-4CA4-99B5-785B1DCC2A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7937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3F8D0-ED76-405E-9190-45A9D8F8FF69}" type="datetimeFigureOut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17C25-D619-4A01-A264-60D133FCD2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15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17C25-D619-4A01-A264-60D133FCD2A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74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9B14-BCFA-4CDB-833D-832B2B53C2C7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62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BC68-8645-4392-BCB5-8906F1750A72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41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FB6C6-DF1F-4935-A671-C58D5892A5D6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727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5E43-D5C2-423D-874F-3FFCB0A49697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30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C644-1502-46C7-96F1-517AF58884C7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24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0C3-C865-4334-8409-7830EECA1861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2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3554-0FF4-45BC-951F-71BB500D8DA3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10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24AF-0935-40A0-B1F5-FC2671961DB7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45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8745-092E-43B6-BC90-83513F0D5D88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09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B650-185F-4C03-A32E-3C76DFEDB80E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28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F78F3-7441-4220-BB05-8AE7312E988E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565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5D70D-2EA0-4B01-BC80-399A07269D0D}" type="datetime1">
              <a:rPr lang="zh-TW" altLang="en-US" smtClean="0"/>
              <a:t>2015/9/10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64B73-2680-4BAB-A222-E44C3FBF82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802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 sz="2000" b="1" i="0" u="none" strike="noStrike" kern="1200" baseline="0">
                <a:solidFill>
                  <a:prstClr val="black"/>
                </a:solidFill>
                <a:latin typeface="+mn-lt"/>
                <a:ea typeface="微軟正黑體" panose="020B0604030504040204" pitchFamily="34" charset="-120"/>
                <a:cs typeface="+mn-cs"/>
              </a:defRPr>
            </a:pPr>
            <a:r>
              <a:rPr lang="zh-TW" altLang="zh-TW" sz="3600" b="1" dirty="0">
                <a:solidFill>
                  <a:prstClr val="black"/>
                </a:solidFill>
                <a:ea typeface="微軟正黑體" panose="020B0604030504040204" pitchFamily="34" charset="-120"/>
              </a:rPr>
              <a:t>男理工、女人文（社會服務</a:t>
            </a:r>
            <a:r>
              <a:rPr lang="en-US" altLang="zh-TW" sz="3600" b="1" dirty="0">
                <a:solidFill>
                  <a:prstClr val="black"/>
                </a:solidFill>
                <a:ea typeface="微軟正黑體" panose="020B0604030504040204" pitchFamily="34" charset="-120"/>
              </a:rPr>
              <a:t>vs.</a:t>
            </a:r>
            <a:r>
              <a:rPr lang="zh-TW" altLang="zh-TW" sz="3600" b="1" dirty="0">
                <a:solidFill>
                  <a:prstClr val="black"/>
                </a:solidFill>
                <a:ea typeface="微軟正黑體" panose="020B0604030504040204" pitchFamily="34" charset="-120"/>
              </a:rPr>
              <a:t>工程）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23115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6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工程</a:t>
            </a:r>
            <a:r>
              <a:rPr lang="zh-TW" altLang="en-US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社會男</a:t>
            </a:r>
            <a:endParaRPr lang="zh-TW" altLang="en-US" b="1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2</a:t>
            </a:fld>
            <a:endParaRPr lang="zh-TW" altLang="en-US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45989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4738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理工、女人文（人文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vs.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自然科學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34086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864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自然女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人文男</a:t>
            </a:r>
            <a:endParaRPr lang="zh-TW" altLang="en-US" b="1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20334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483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大專院校</a:t>
            </a:r>
            <a:r>
              <a:rPr lang="zh-TW" altLang="en-US" b="1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教師知多少？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90682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833353" y="2189408"/>
            <a:ext cx="4597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年度大專院校女教師所佔的比例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385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教育等級越高 、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男性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比例越高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6</a:t>
            </a:fld>
            <a:endParaRPr lang="zh-TW" altLang="en-US"/>
          </a:p>
        </p:txBody>
      </p:sp>
      <p:graphicFrame>
        <p:nvGraphicFramePr>
          <p:cNvPr id="13" name="內容版面配置區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00017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33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教育等級越高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女性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比例越少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7</a:t>
            </a:fld>
            <a:endParaRPr lang="zh-TW" altLang="en-US"/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33566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084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職級越高，</a:t>
            </a:r>
            <a:r>
              <a:rPr lang="zh-TW" altLang="zh-TW" b="1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女性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越少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4B73-2680-4BAB-A222-E44C3FBF8226}" type="slidenum">
              <a:rPr lang="zh-TW" altLang="en-US" smtClean="0"/>
              <a:t>8</a:t>
            </a:fld>
            <a:endParaRPr lang="zh-TW" altLang="en-US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57916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24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96</Words>
  <Application>Microsoft Office PowerPoint</Application>
  <PresentationFormat>如螢幕大小 (4:3)</PresentationFormat>
  <Paragraphs>20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新細明體</vt:lpstr>
      <vt:lpstr>Arial</vt:lpstr>
      <vt:lpstr>Calibri</vt:lpstr>
      <vt:lpstr>Calibri Light</vt:lpstr>
      <vt:lpstr>Office 佈景主題</vt:lpstr>
      <vt:lpstr>男理工、女人文（社會服務vs.工程）</vt:lpstr>
      <vt:lpstr>工程女與社會男</vt:lpstr>
      <vt:lpstr>男理工、女人文（人文vs.自然科學）</vt:lpstr>
      <vt:lpstr>自然女與人文男</vt:lpstr>
      <vt:lpstr>大專院校女教師知多少？</vt:lpstr>
      <vt:lpstr>教育等級越高 、男性比例越高</vt:lpstr>
      <vt:lpstr>教育等級越高 、女性比例越少</vt:lpstr>
      <vt:lpstr>職級越高，女性越少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大專院校學生性別比</dc:title>
  <dc:creator>YPL-YM</dc:creator>
  <cp:lastModifiedBy>Yi-Ping LIN</cp:lastModifiedBy>
  <cp:revision>40</cp:revision>
  <cp:lastPrinted>2015-09-10T07:49:41Z</cp:lastPrinted>
  <dcterms:created xsi:type="dcterms:W3CDTF">2015-09-10T04:33:13Z</dcterms:created>
  <dcterms:modified xsi:type="dcterms:W3CDTF">2015-09-10T11:59:13Z</dcterms:modified>
</cp:coreProperties>
</file>